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82" r:id="rId4"/>
    <p:sldId id="259" r:id="rId5"/>
    <p:sldId id="260" r:id="rId6"/>
    <p:sldId id="261" r:id="rId7"/>
    <p:sldId id="278" r:id="rId8"/>
    <p:sldId id="262" r:id="rId9"/>
    <p:sldId id="263" r:id="rId10"/>
    <p:sldId id="264" r:id="rId11"/>
    <p:sldId id="280" r:id="rId12"/>
    <p:sldId id="281" r:id="rId13"/>
    <p:sldId id="265" r:id="rId14"/>
    <p:sldId id="266" r:id="rId15"/>
    <p:sldId id="267" r:id="rId16"/>
    <p:sldId id="276" r:id="rId17"/>
    <p:sldId id="268" r:id="rId18"/>
    <p:sldId id="283" r:id="rId19"/>
    <p:sldId id="269"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72797" autoAdjust="0"/>
  </p:normalViewPr>
  <p:slideViewPr>
    <p:cSldViewPr snapToGrid="0">
      <p:cViewPr varScale="1">
        <p:scale>
          <a:sx n="51" d="100"/>
          <a:sy n="51" d="100"/>
        </p:scale>
        <p:origin x="1148" y="4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6B0BC-8BEA-41E1-BFC5-5C9C1229BEBD}" type="datetimeFigureOut">
              <a:rPr lang="en-SG" smtClean="0"/>
              <a:t>1/4/2015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ED29F-6919-4B7E-98B7-13BE13985EE5}" type="slidenum">
              <a:rPr lang="en-SG" smtClean="0"/>
              <a:t>‹#›</a:t>
            </a:fld>
            <a:endParaRPr lang="en-SG"/>
          </a:p>
        </p:txBody>
      </p:sp>
    </p:spTree>
    <p:extLst>
      <p:ext uri="{BB962C8B-B14F-4D97-AF65-F5344CB8AC3E}">
        <p14:creationId xmlns:p14="http://schemas.microsoft.com/office/powerpoint/2010/main" val="86039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Hi!</a:t>
            </a:r>
            <a:r>
              <a:rPr lang="en-SG" baseline="0" dirty="0" smtClean="0"/>
              <a:t> I am Jian Li from the incoming batch for 2015 and I am here to present my LED word clock. I started this about 4 months ago and took about 2 months to complete this. Words are illuminated by the LEDs to display the time.</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a:t>
            </a:fld>
            <a:endParaRPr lang="en-SG"/>
          </a:p>
        </p:txBody>
      </p:sp>
    </p:spTree>
    <p:extLst>
      <p:ext uri="{BB962C8B-B14F-4D97-AF65-F5344CB8AC3E}">
        <p14:creationId xmlns:p14="http://schemas.microsoft.com/office/powerpoint/2010/main" val="2190137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This</a:t>
            </a:r>
            <a:r>
              <a:rPr lang="en-SG" baseline="0" dirty="0" smtClean="0"/>
              <a:t> picture shows the need for diffusion of the lights from the LED. On the left, “spotlighting” is observed without diffusion. Diffusion makes the letters appear evenly illuminated. I used a translucent plastic sheet and white paper for this.</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10</a:t>
            </a:fld>
            <a:endParaRPr lang="en-SG"/>
          </a:p>
        </p:txBody>
      </p:sp>
    </p:spTree>
    <p:extLst>
      <p:ext uri="{BB962C8B-B14F-4D97-AF65-F5344CB8AC3E}">
        <p14:creationId xmlns:p14="http://schemas.microsoft.com/office/powerpoint/2010/main" val="2290063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To</a:t>
            </a:r>
            <a:r>
              <a:rPr lang="en-SG" baseline="0" dirty="0" smtClean="0"/>
              <a:t> isolate each LED to prevent it from illuminating adjacent letters, a baffle layer was made. It is made with intersecting pieces made out of laser cut acrylic pieces.</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11</a:t>
            </a:fld>
            <a:endParaRPr lang="en-SG"/>
          </a:p>
        </p:txBody>
      </p:sp>
    </p:spTree>
    <p:extLst>
      <p:ext uri="{BB962C8B-B14F-4D97-AF65-F5344CB8AC3E}">
        <p14:creationId xmlns:p14="http://schemas.microsoft.com/office/powerpoint/2010/main" val="785922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a:t>
            </a:r>
            <a:r>
              <a:rPr lang="en-US" baseline="0" dirty="0" smtClean="0"/>
              <a:t> this picture, you can see that without the baffle, the letters below were lit up. Note that the letters beside were not lit up as there were already some pieces in place then. </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12</a:t>
            </a:fld>
            <a:endParaRPr lang="en-SG"/>
          </a:p>
        </p:txBody>
      </p:sp>
    </p:spTree>
    <p:extLst>
      <p:ext uri="{BB962C8B-B14F-4D97-AF65-F5344CB8AC3E}">
        <p14:creationId xmlns:p14="http://schemas.microsoft.com/office/powerpoint/2010/main" val="76664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a:t>
            </a:r>
            <a:r>
              <a:rPr lang="en-SG" baseline="0" dirty="0" smtClean="0"/>
              <a:t> got this Real Time Clock Module from a China </a:t>
            </a:r>
            <a:r>
              <a:rPr lang="en-SG" baseline="0" dirty="0" err="1" smtClean="0"/>
              <a:t>Webstore</a:t>
            </a:r>
            <a:r>
              <a:rPr lang="en-SG" baseline="0" dirty="0" smtClean="0"/>
              <a:t> for about $4. This module is a plug-and-play kind of device; I had to do very little to connect it to the Arduino and get it working. It has a rechargeable Button cell battery as a backup battery. This allows it to keep track of the time even when the Arduino is turned off.</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13</a:t>
            </a:fld>
            <a:endParaRPr lang="en-SG"/>
          </a:p>
        </p:txBody>
      </p:sp>
    </p:spTree>
    <p:extLst>
      <p:ext uri="{BB962C8B-B14F-4D97-AF65-F5344CB8AC3E}">
        <p14:creationId xmlns:p14="http://schemas.microsoft.com/office/powerpoint/2010/main" val="3355475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RTC module from China</a:t>
            </a:r>
            <a:r>
              <a:rPr lang="en-SG" baseline="0" dirty="0" smtClean="0"/>
              <a:t> had an issue initially. It was unable to keep track of the time after the Arduino was turned off. After doing a search online I found that a solution which suggested grounding the crystal. I did so and it worked. I do not have a clue up till now why this is so though. </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14</a:t>
            </a:fld>
            <a:endParaRPr lang="en-SG"/>
          </a:p>
        </p:txBody>
      </p:sp>
    </p:spTree>
    <p:extLst>
      <p:ext uri="{BB962C8B-B14F-4D97-AF65-F5344CB8AC3E}">
        <p14:creationId xmlns:p14="http://schemas.microsoft.com/office/powerpoint/2010/main" val="389461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When</a:t>
            </a:r>
            <a:r>
              <a:rPr lang="en-SG" baseline="0" dirty="0" smtClean="0"/>
              <a:t> using pushbuttons, the contacts tend to “bounce” and produce unwanted logic signals as shown. This may cause conditions to be triggered prematurely. My initial solution to this was a software </a:t>
            </a:r>
            <a:r>
              <a:rPr lang="en-SG" baseline="0" dirty="0" err="1" smtClean="0"/>
              <a:t>deboucing</a:t>
            </a:r>
            <a:r>
              <a:rPr lang="en-SG" baseline="0" dirty="0" smtClean="0"/>
              <a:t> to wait for the logic state to settle. However, this would add many lines to my program and is not very efficient.</a:t>
            </a:r>
            <a:endParaRPr lang="en-SG" dirty="0" smtClean="0"/>
          </a:p>
          <a:p>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15</a:t>
            </a:fld>
            <a:endParaRPr lang="en-SG"/>
          </a:p>
        </p:txBody>
      </p:sp>
    </p:spTree>
    <p:extLst>
      <p:ext uri="{BB962C8B-B14F-4D97-AF65-F5344CB8AC3E}">
        <p14:creationId xmlns:p14="http://schemas.microsoft.com/office/powerpoint/2010/main" val="2903441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a:t>
            </a:r>
            <a:r>
              <a:rPr lang="en-SG" baseline="0" dirty="0" smtClean="0"/>
              <a:t> tend used an Resistor-Capacitor Filtering Circuit to “</a:t>
            </a:r>
            <a:r>
              <a:rPr lang="en-SG" baseline="0" dirty="0" err="1" smtClean="0"/>
              <a:t>debounce</a:t>
            </a:r>
            <a:r>
              <a:rPr lang="en-SG" baseline="0" dirty="0" smtClean="0"/>
              <a:t>” it. The smooth curve is produced by the capacitor charging/ discharging as the contacts are closed/  open.</a:t>
            </a:r>
            <a:endParaRPr lang="en-SG" dirty="0" smtClean="0"/>
          </a:p>
        </p:txBody>
      </p:sp>
      <p:sp>
        <p:nvSpPr>
          <p:cNvPr id="4" name="Slide Number Placeholder 3"/>
          <p:cNvSpPr>
            <a:spLocks noGrp="1"/>
          </p:cNvSpPr>
          <p:nvPr>
            <p:ph type="sldNum" sz="quarter" idx="10"/>
          </p:nvPr>
        </p:nvSpPr>
        <p:spPr/>
        <p:txBody>
          <a:bodyPr/>
          <a:lstStyle/>
          <a:p>
            <a:fld id="{CACED29F-6919-4B7E-98B7-13BE13985EE5}" type="slidenum">
              <a:rPr lang="en-SG" smtClean="0"/>
              <a:t>16</a:t>
            </a:fld>
            <a:endParaRPr lang="en-SG"/>
          </a:p>
        </p:txBody>
      </p:sp>
    </p:spTree>
    <p:extLst>
      <p:ext uri="{BB962C8B-B14F-4D97-AF65-F5344CB8AC3E}">
        <p14:creationId xmlns:p14="http://schemas.microsoft.com/office/powerpoint/2010/main" val="363937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a:t>
            </a:r>
            <a:r>
              <a:rPr lang="en-SG" baseline="0" dirty="0" smtClean="0"/>
              <a:t> the night, the LEDs at full brightness may be too glaring for one to sleep. I added a function such that the clock dims the LEDs after 7pm. For this picture, I simply programmed the clock to display the time at the different brightness levels.</a:t>
            </a:r>
            <a:endParaRPr lang="en-SG" dirty="0" smtClean="0"/>
          </a:p>
        </p:txBody>
      </p:sp>
      <p:sp>
        <p:nvSpPr>
          <p:cNvPr id="4" name="Slide Number Placeholder 3"/>
          <p:cNvSpPr>
            <a:spLocks noGrp="1"/>
          </p:cNvSpPr>
          <p:nvPr>
            <p:ph type="sldNum" sz="quarter" idx="10"/>
          </p:nvPr>
        </p:nvSpPr>
        <p:spPr/>
        <p:txBody>
          <a:bodyPr/>
          <a:lstStyle/>
          <a:p>
            <a:fld id="{CACED29F-6919-4B7E-98B7-13BE13985EE5}" type="slidenum">
              <a:rPr lang="en-SG" smtClean="0"/>
              <a:t>17</a:t>
            </a:fld>
            <a:endParaRPr lang="en-SG"/>
          </a:p>
        </p:txBody>
      </p:sp>
    </p:spTree>
    <p:extLst>
      <p:ext uri="{BB962C8B-B14F-4D97-AF65-F5344CB8AC3E}">
        <p14:creationId xmlns:p14="http://schemas.microsoft.com/office/powerpoint/2010/main" val="236299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Special messages can be displayed too. Since</a:t>
            </a:r>
            <a:r>
              <a:rPr lang="en-SG" baseline="0" dirty="0" smtClean="0"/>
              <a:t> each letter is illuminated by an independently controlled LED, the messages can be reconfigured.</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18</a:t>
            </a:fld>
            <a:endParaRPr lang="en-SG"/>
          </a:p>
        </p:txBody>
      </p:sp>
    </p:spTree>
    <p:extLst>
      <p:ext uri="{BB962C8B-B14F-4D97-AF65-F5344CB8AC3E}">
        <p14:creationId xmlns:p14="http://schemas.microsoft.com/office/powerpoint/2010/main" val="2222197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push buttons at the back allow for basic settings such as Brightness, Time,</a:t>
            </a:r>
            <a:r>
              <a:rPr lang="en-SG" baseline="0" dirty="0" smtClean="0"/>
              <a:t> and Date etc. I can reprogram it to have additional setting modes.</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19</a:t>
            </a:fld>
            <a:endParaRPr lang="en-SG"/>
          </a:p>
        </p:txBody>
      </p:sp>
    </p:spTree>
    <p:extLst>
      <p:ext uri="{BB962C8B-B14F-4D97-AF65-F5344CB8AC3E}">
        <p14:creationId xmlns:p14="http://schemas.microsoft.com/office/powerpoint/2010/main" val="313485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a:t>
            </a:r>
            <a:r>
              <a:rPr lang="en-SG" baseline="0" dirty="0" smtClean="0"/>
              <a:t> common question I get is “How do you read the clock?”. In this example, </a:t>
            </a:r>
            <a:r>
              <a:rPr lang="en-SG" sz="1200" dirty="0" smtClean="0"/>
              <a:t>“IT IS TWENTY-FIVE (MINUTES) TO THREE O’CLOCK”,</a:t>
            </a:r>
            <a:r>
              <a:rPr lang="en-SG" sz="1200" baseline="0" dirty="0" smtClean="0"/>
              <a:t> 2:35 pm. Note that the minutes notations are in increments of 5 </a:t>
            </a:r>
            <a:r>
              <a:rPr lang="en-SG" sz="1200" baseline="0" dirty="0" err="1" smtClean="0"/>
              <a:t>mins</a:t>
            </a:r>
            <a:r>
              <a:rPr lang="en-SG" sz="1200" baseline="0" dirty="0" smtClean="0"/>
              <a:t> each. As such, I used each letter in my name to denote each minute in between. Hence, the time is 2:37pm.</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2</a:t>
            </a:fld>
            <a:endParaRPr lang="en-SG"/>
          </a:p>
        </p:txBody>
      </p:sp>
    </p:spTree>
    <p:extLst>
      <p:ext uri="{BB962C8B-B14F-4D97-AF65-F5344CB8AC3E}">
        <p14:creationId xmlns:p14="http://schemas.microsoft.com/office/powerpoint/2010/main" val="140242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This</a:t>
            </a:r>
            <a:r>
              <a:rPr lang="en-SG" baseline="0" dirty="0" smtClean="0"/>
              <a:t> brings me to the end of my presentation. If you would like to find out more about the Word Clock and how to make your own, you can contact me via email or when you see me around. Thank you.</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20</a:t>
            </a:fld>
            <a:endParaRPr lang="en-SG"/>
          </a:p>
        </p:txBody>
      </p:sp>
    </p:spTree>
    <p:extLst>
      <p:ext uri="{BB962C8B-B14F-4D97-AF65-F5344CB8AC3E}">
        <p14:creationId xmlns:p14="http://schemas.microsoft.com/office/powerpoint/2010/main" val="346358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The Arduino reads the Time from the Real Time Clock Module then decides how it should light up the words to display the time. Push buttons are added to configure basic settings without having to reprogram the Arduino.</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3</a:t>
            </a:fld>
            <a:endParaRPr lang="en-SG"/>
          </a:p>
        </p:txBody>
      </p:sp>
    </p:spTree>
    <p:extLst>
      <p:ext uri="{BB962C8B-B14F-4D97-AF65-F5344CB8AC3E}">
        <p14:creationId xmlns:p14="http://schemas.microsoft.com/office/powerpoint/2010/main" val="78402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Here are the</a:t>
            </a:r>
            <a:r>
              <a:rPr lang="en-SG" baseline="0" dirty="0" smtClean="0"/>
              <a:t> various component layers laid out. </a:t>
            </a:r>
            <a:r>
              <a:rPr lang="en-SG" dirty="0" smtClean="0"/>
              <a:t>I</a:t>
            </a:r>
            <a:r>
              <a:rPr lang="en-SG" baseline="0" dirty="0" smtClean="0"/>
              <a:t> had an IKEA Photo Frame lying around and decided to use this as the body for the clock. The glass panel provided was used as the Clock Face. The electronics layer is not shown as it is on the underside of the LED array.</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4</a:t>
            </a:fld>
            <a:endParaRPr lang="en-SG"/>
          </a:p>
        </p:txBody>
      </p:sp>
    </p:spTree>
    <p:extLst>
      <p:ext uri="{BB962C8B-B14F-4D97-AF65-F5344CB8AC3E}">
        <p14:creationId xmlns:p14="http://schemas.microsoft.com/office/powerpoint/2010/main" val="2297547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Taking into</a:t>
            </a:r>
            <a:r>
              <a:rPr lang="en-SG" baseline="0" dirty="0" smtClean="0"/>
              <a:t> account the area of the clock face and the spacing between each LED on the LED strip, </a:t>
            </a:r>
            <a:r>
              <a:rPr lang="en-SG" dirty="0" smtClean="0"/>
              <a:t>I</a:t>
            </a:r>
            <a:r>
              <a:rPr lang="en-SG" baseline="0" dirty="0" smtClean="0"/>
              <a:t> got an array of 11 x 11 letters. What you can see here is a Planning Table I designed to plan the words out. Each square is labelled with the address for each LED and a table with words </a:t>
            </a:r>
            <a:r>
              <a:rPr lang="en-SG" baseline="0" dirty="0" err="1" smtClean="0"/>
              <a:t>catagorised</a:t>
            </a:r>
            <a:r>
              <a:rPr lang="en-SG" baseline="0" dirty="0" smtClean="0"/>
              <a:t> by the number of letters was created.</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5</a:t>
            </a:fld>
            <a:endParaRPr lang="en-SG"/>
          </a:p>
        </p:txBody>
      </p:sp>
    </p:spTree>
    <p:extLst>
      <p:ext uri="{BB962C8B-B14F-4D97-AF65-F5344CB8AC3E}">
        <p14:creationId xmlns:p14="http://schemas.microsoft.com/office/powerpoint/2010/main" val="7444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a:t>
            </a:r>
            <a:r>
              <a:rPr lang="en-SG" baseline="0" dirty="0" smtClean="0"/>
              <a:t> used Microsoft Publisher to arrange the letters into an 11 x 11 grid and exported it as an image file. Using the proprietary software to be used with the vinyl cutter, the image was traced and cut using the vinyl cutter. The vinyl was cut with the adhesive facing up so that it can be stuck on the outer side of the glass.</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6</a:t>
            </a:fld>
            <a:endParaRPr lang="en-SG"/>
          </a:p>
        </p:txBody>
      </p:sp>
    </p:spTree>
    <p:extLst>
      <p:ext uri="{BB962C8B-B14F-4D97-AF65-F5344CB8AC3E}">
        <p14:creationId xmlns:p14="http://schemas.microsoft.com/office/powerpoint/2010/main" val="20305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 had about 2</a:t>
            </a:r>
            <a:r>
              <a:rPr lang="en-SG" baseline="0" dirty="0" smtClean="0"/>
              <a:t> failed attempts at this. The 1</a:t>
            </a:r>
            <a:r>
              <a:rPr lang="en-SG" baseline="30000" dirty="0" smtClean="0"/>
              <a:t>st</a:t>
            </a:r>
            <a:r>
              <a:rPr lang="en-SG" baseline="0" dirty="0" smtClean="0"/>
              <a:t> one was too small. Like they say, “Measure twice, cut once”. 2</a:t>
            </a:r>
            <a:r>
              <a:rPr lang="en-SG" baseline="30000" dirty="0" smtClean="0"/>
              <a:t>nd</a:t>
            </a:r>
            <a:r>
              <a:rPr lang="en-SG" baseline="0" dirty="0" smtClean="0"/>
              <a:t> one was not inverted to allow it to be stuck on the underside of the glass.</a:t>
            </a:r>
            <a:endParaRPr lang="en-SG" dirty="0" smtClean="0"/>
          </a:p>
          <a:p>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7</a:t>
            </a:fld>
            <a:endParaRPr lang="en-SG"/>
          </a:p>
        </p:txBody>
      </p:sp>
    </p:spTree>
    <p:extLst>
      <p:ext uri="{BB962C8B-B14F-4D97-AF65-F5344CB8AC3E}">
        <p14:creationId xmlns:p14="http://schemas.microsoft.com/office/powerpoint/2010/main" val="550810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a:t>
            </a:r>
            <a:r>
              <a:rPr lang="en-SG" baseline="0" dirty="0" smtClean="0"/>
              <a:t> used Addressable LED Strips for the word clock. This allows me to control the 121 LEDs I have to use individually, not only to turn on or off, but to also change its colour. The hard part of the coding is dealt by the library. All I had to do was manipulate the functions provided.</a:t>
            </a:r>
            <a:endParaRPr lang="en-SG" dirty="0" smtClean="0"/>
          </a:p>
          <a:p>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8</a:t>
            </a:fld>
            <a:endParaRPr lang="en-SG"/>
          </a:p>
        </p:txBody>
      </p:sp>
    </p:spTree>
    <p:extLst>
      <p:ext uri="{BB962C8B-B14F-4D97-AF65-F5344CB8AC3E}">
        <p14:creationId xmlns:p14="http://schemas.microsoft.com/office/powerpoint/2010/main" val="113302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Strips of 11 LEDs each are daisy</a:t>
            </a:r>
            <a:r>
              <a:rPr lang="en-SG" baseline="0" dirty="0" smtClean="0"/>
              <a:t> chained together to form the array. The address corresponds to the sequence of which the LED is laid. The LED strips are than attached onto an acrylic panel with the provided adhesive.</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9</a:t>
            </a:fld>
            <a:endParaRPr lang="en-SG"/>
          </a:p>
        </p:txBody>
      </p:sp>
    </p:spTree>
    <p:extLst>
      <p:ext uri="{BB962C8B-B14F-4D97-AF65-F5344CB8AC3E}">
        <p14:creationId xmlns:p14="http://schemas.microsoft.com/office/powerpoint/2010/main" val="576980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43756839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2951136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87364021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392012674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59439551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7EB11E6D-6ECC-43E4-8D83-15A2B9421413}" type="datetimeFigureOut">
              <a:rPr lang="en-SG" smtClean="0"/>
              <a:t>1/4/2015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30867331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7EB11E6D-6ECC-43E4-8D83-15A2B9421413}" type="datetimeFigureOut">
              <a:rPr lang="en-SG" smtClean="0"/>
              <a:t>1/4/2015</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92811216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7EB11E6D-6ECC-43E4-8D83-15A2B9421413}" type="datetimeFigureOut">
              <a:rPr lang="en-SG" smtClean="0"/>
              <a:t>1/4/2015</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5025671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11E6D-6ECC-43E4-8D83-15A2B9421413}" type="datetimeFigureOut">
              <a:rPr lang="en-SG" smtClean="0"/>
              <a:t>1/4/2015</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6247043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B11E6D-6ECC-43E4-8D83-15A2B9421413}" type="datetimeFigureOut">
              <a:rPr lang="en-SG" smtClean="0"/>
              <a:t>1/4/2015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384341535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B11E6D-6ECC-43E4-8D83-15A2B9421413}" type="datetimeFigureOut">
              <a:rPr lang="en-SG" smtClean="0"/>
              <a:t>1/4/2015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25854932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B11E6D-6ECC-43E4-8D83-15A2B9421413}" type="datetimeFigureOut">
              <a:rPr lang="en-SG" smtClean="0"/>
              <a:t>1/4/2015</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13618-6B87-4078-8576-2B6FC1CA2AD0}" type="slidenum">
              <a:rPr lang="en-SG" smtClean="0"/>
              <a:t>‹#›</a:t>
            </a:fld>
            <a:endParaRPr lang="en-SG"/>
          </a:p>
        </p:txBody>
      </p:sp>
    </p:spTree>
    <p:extLst>
      <p:ext uri="{BB962C8B-B14F-4D97-AF65-F5344CB8AC3E}">
        <p14:creationId xmlns:p14="http://schemas.microsoft.com/office/powerpoint/2010/main" val="3390414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4959" r="14229" b="9228"/>
          <a:stretch/>
        </p:blipFill>
        <p:spPr>
          <a:xfrm>
            <a:off x="0" y="0"/>
            <a:ext cx="12195672" cy="6863508"/>
          </a:xfrm>
          <a:prstGeom prst="rect">
            <a:avLst/>
          </a:prstGeom>
        </p:spPr>
      </p:pic>
    </p:spTree>
    <p:extLst>
      <p:ext uri="{BB962C8B-B14F-4D97-AF65-F5344CB8AC3E}">
        <p14:creationId xmlns:p14="http://schemas.microsoft.com/office/powerpoint/2010/main" val="1883812347"/>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425" r="28368"/>
          <a:stretch/>
        </p:blipFill>
        <p:spPr>
          <a:xfrm>
            <a:off x="0" y="-1"/>
            <a:ext cx="5761822" cy="686555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7492" r="21139"/>
          <a:stretch/>
        </p:blipFill>
        <p:spPr>
          <a:xfrm>
            <a:off x="5761822" y="0"/>
            <a:ext cx="6430178" cy="7041148"/>
          </a:xfrm>
          <a:prstGeom prst="rect">
            <a:avLst/>
          </a:prstGeom>
        </p:spPr>
      </p:pic>
    </p:spTree>
    <p:extLst>
      <p:ext uri="{BB962C8B-B14F-4D97-AF65-F5344CB8AC3E}">
        <p14:creationId xmlns:p14="http://schemas.microsoft.com/office/powerpoint/2010/main" val="871957507"/>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9124"/>
          <a:stretch/>
        </p:blipFill>
        <p:spPr>
          <a:xfrm>
            <a:off x="-672028" y="11016"/>
            <a:ext cx="11193137" cy="6858000"/>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t="30765" r="7995" b="29318"/>
          <a:stretch/>
        </p:blipFill>
        <p:spPr>
          <a:xfrm rot="16200000">
            <a:off x="7905188" y="2604904"/>
            <a:ext cx="6891717" cy="1681908"/>
          </a:xfrm>
          <a:prstGeom prst="rect">
            <a:avLst/>
          </a:prstGeom>
        </p:spPr>
      </p:pic>
    </p:spTree>
    <p:extLst>
      <p:ext uri="{BB962C8B-B14F-4D97-AF65-F5344CB8AC3E}">
        <p14:creationId xmlns:p14="http://schemas.microsoft.com/office/powerpoint/2010/main" val="246255107"/>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30178598"/>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9334" t="7565" r="26600" b="91"/>
          <a:stretch/>
        </p:blipFill>
        <p:spPr>
          <a:xfrm>
            <a:off x="0" y="-12730"/>
            <a:ext cx="7151571" cy="687073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4008" t="-45" r="21210" b="-71"/>
          <a:stretch/>
        </p:blipFill>
        <p:spPr>
          <a:xfrm rot="10800000">
            <a:off x="7151570" y="-12730"/>
            <a:ext cx="5040429" cy="6904418"/>
          </a:xfrm>
          <a:prstGeom prst="rect">
            <a:avLst/>
          </a:prstGeom>
        </p:spPr>
      </p:pic>
    </p:spTree>
    <p:extLst>
      <p:ext uri="{BB962C8B-B14F-4D97-AF65-F5344CB8AC3E}">
        <p14:creationId xmlns:p14="http://schemas.microsoft.com/office/powerpoint/2010/main" val="906329334"/>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8103429"/>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1295" r="26627"/>
          <a:stretch/>
        </p:blipFill>
        <p:spPr>
          <a:xfrm>
            <a:off x="4623411" y="0"/>
            <a:ext cx="7568589"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106" y="2238375"/>
            <a:ext cx="2762250" cy="2381250"/>
          </a:xfrm>
          <a:prstGeom prst="rect">
            <a:avLst/>
          </a:prstGeom>
        </p:spPr>
      </p:pic>
    </p:spTree>
    <p:extLst>
      <p:ext uri="{BB962C8B-B14F-4D97-AF65-F5344CB8AC3E}">
        <p14:creationId xmlns:p14="http://schemas.microsoft.com/office/powerpoint/2010/main" val="3357090074"/>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4403" r="33260"/>
          <a:stretch/>
        </p:blipFill>
        <p:spPr>
          <a:xfrm>
            <a:off x="5903844" y="0"/>
            <a:ext cx="6380921"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265" y="132203"/>
            <a:ext cx="3375882" cy="3150824"/>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29464" t="22976" r="17086" b="18997"/>
          <a:stretch/>
        </p:blipFill>
        <p:spPr>
          <a:xfrm>
            <a:off x="235233" y="3574973"/>
            <a:ext cx="5376232" cy="3283027"/>
          </a:xfrm>
          <a:prstGeom prst="rect">
            <a:avLst/>
          </a:prstGeom>
        </p:spPr>
      </p:pic>
    </p:spTree>
    <p:extLst>
      <p:ext uri="{BB962C8B-B14F-4D97-AF65-F5344CB8AC3E}">
        <p14:creationId xmlns:p14="http://schemas.microsoft.com/office/powerpoint/2010/main" val="101058528"/>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5692" r="26524"/>
          <a:stretch/>
        </p:blipFill>
        <p:spPr>
          <a:xfrm>
            <a:off x="0" y="-2603"/>
            <a:ext cx="5827923" cy="6860603"/>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8434" r="28434"/>
          <a:stretch/>
        </p:blipFill>
        <p:spPr>
          <a:xfrm>
            <a:off x="5714081" y="0"/>
            <a:ext cx="6477919" cy="6858000"/>
          </a:xfrm>
          <a:prstGeom prst="rect">
            <a:avLst/>
          </a:prstGeom>
        </p:spPr>
      </p:pic>
    </p:spTree>
    <p:extLst>
      <p:ext uri="{BB962C8B-B14F-4D97-AF65-F5344CB8AC3E}">
        <p14:creationId xmlns:p14="http://schemas.microsoft.com/office/powerpoint/2010/main" val="1158839121"/>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4890945"/>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30684292"/>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10519" y="5938092"/>
            <a:ext cx="10770962" cy="461665"/>
          </a:xfrm>
          <a:prstGeom prst="rect">
            <a:avLst/>
          </a:prstGeom>
          <a:noFill/>
        </p:spPr>
        <p:txBody>
          <a:bodyPr wrap="none" rtlCol="0">
            <a:spAutoFit/>
          </a:bodyPr>
          <a:lstStyle/>
          <a:p>
            <a:r>
              <a:rPr lang="en-SG" sz="2400" dirty="0" smtClean="0"/>
              <a:t>“IT IS TWENTY-FIVE (MINUTES) TO THREE O’CLOCK” + 2 letters (2 Minutes) = 2:37 PM</a:t>
            </a:r>
            <a:endParaRPr lang="en-SG"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969" y="363556"/>
            <a:ext cx="5266063" cy="5266063"/>
          </a:xfrm>
          <a:prstGeom prst="rect">
            <a:avLst/>
          </a:prstGeom>
        </p:spPr>
      </p:pic>
    </p:spTree>
    <p:extLst>
      <p:ext uri="{BB962C8B-B14F-4D97-AF65-F5344CB8AC3E}">
        <p14:creationId xmlns:p14="http://schemas.microsoft.com/office/powerpoint/2010/main" val="199819058"/>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4959" r="14229" b="9228"/>
          <a:stretch/>
        </p:blipFill>
        <p:spPr>
          <a:xfrm>
            <a:off x="0" y="0"/>
            <a:ext cx="12195672" cy="6863508"/>
          </a:xfrm>
          <a:prstGeom prst="rect">
            <a:avLst/>
          </a:prstGeom>
        </p:spPr>
      </p:pic>
      <p:sp>
        <p:nvSpPr>
          <p:cNvPr id="3" name="TextBox 2"/>
          <p:cNvSpPr txBox="1"/>
          <p:nvPr/>
        </p:nvSpPr>
        <p:spPr>
          <a:xfrm>
            <a:off x="956632" y="3431754"/>
            <a:ext cx="3977089" cy="1077218"/>
          </a:xfrm>
          <a:prstGeom prst="rect">
            <a:avLst/>
          </a:prstGeom>
          <a:noFill/>
        </p:spPr>
        <p:txBody>
          <a:bodyPr wrap="square" rtlCol="0">
            <a:spAutoFit/>
          </a:bodyPr>
          <a:lstStyle/>
          <a:p>
            <a:pPr algn="ctr"/>
            <a:r>
              <a:rPr lang="en-SG" sz="3200" b="1" dirty="0" smtClean="0">
                <a:solidFill>
                  <a:srgbClr val="00B0F0"/>
                </a:solidFill>
              </a:rPr>
              <a:t>Hoo Jian Li</a:t>
            </a:r>
          </a:p>
          <a:p>
            <a:pPr algn="ctr"/>
            <a:r>
              <a:rPr lang="en-SG" sz="3200" b="1" dirty="0" smtClean="0">
                <a:solidFill>
                  <a:srgbClr val="00B0F0"/>
                </a:solidFill>
              </a:rPr>
              <a:t>hoojianli@gmail.com</a:t>
            </a:r>
            <a:endParaRPr lang="en-SG" sz="3200" b="1" dirty="0">
              <a:solidFill>
                <a:srgbClr val="00B0F0"/>
              </a:solidFill>
            </a:endParaRPr>
          </a:p>
        </p:txBody>
      </p:sp>
    </p:spTree>
    <p:extLst>
      <p:ext uri="{BB962C8B-B14F-4D97-AF65-F5344CB8AC3E}">
        <p14:creationId xmlns:p14="http://schemas.microsoft.com/office/powerpoint/2010/main" val="3409811380"/>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37143" y="242368"/>
            <a:ext cx="10917714" cy="6301650"/>
            <a:chOff x="547171" y="242368"/>
            <a:chExt cx="10917714" cy="6301650"/>
          </a:xfrm>
        </p:grpSpPr>
        <p:grpSp>
          <p:nvGrpSpPr>
            <p:cNvPr id="13" name="Group 12"/>
            <p:cNvGrpSpPr/>
            <p:nvPr/>
          </p:nvGrpSpPr>
          <p:grpSpPr>
            <a:xfrm>
              <a:off x="547171" y="242369"/>
              <a:ext cx="3227942" cy="6301649"/>
              <a:chOff x="547171" y="264403"/>
              <a:chExt cx="3227942" cy="6301649"/>
            </a:xfrm>
          </p:grpSpPr>
          <p:grpSp>
            <p:nvGrpSpPr>
              <p:cNvPr id="10" name="Group 9"/>
              <p:cNvGrpSpPr/>
              <p:nvPr/>
            </p:nvGrpSpPr>
            <p:grpSpPr>
              <a:xfrm>
                <a:off x="547171" y="264403"/>
                <a:ext cx="3227942" cy="6301649"/>
                <a:chOff x="2155634" y="1299990"/>
                <a:chExt cx="3227942" cy="5277080"/>
              </a:xfrm>
            </p:grpSpPr>
            <p:sp>
              <p:nvSpPr>
                <p:cNvPr id="9" name="Rounded Rectangle 8"/>
                <p:cNvSpPr/>
                <p:nvPr/>
              </p:nvSpPr>
              <p:spPr>
                <a:xfrm>
                  <a:off x="2155634" y="1299990"/>
                  <a:ext cx="3227942" cy="5277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p:cNvSpPr txBox="1"/>
                <p:nvPr/>
              </p:nvSpPr>
              <p:spPr>
                <a:xfrm>
                  <a:off x="3130626" y="1299990"/>
                  <a:ext cx="1277958" cy="584775"/>
                </a:xfrm>
                <a:prstGeom prst="rect">
                  <a:avLst/>
                </a:prstGeom>
                <a:noFill/>
              </p:spPr>
              <p:txBody>
                <a:bodyPr wrap="square" rtlCol="0">
                  <a:spAutoFit/>
                </a:bodyPr>
                <a:lstStyle/>
                <a:p>
                  <a:r>
                    <a:rPr lang="en-SG" sz="3200" b="1" dirty="0" smtClean="0"/>
                    <a:t>Inputs</a:t>
                  </a:r>
                  <a:endParaRPr lang="en-SG" sz="3200" b="1" dirty="0"/>
                </a:p>
              </p:txBody>
            </p:sp>
          </p:grpSp>
          <p:sp>
            <p:nvSpPr>
              <p:cNvPr id="11" name="Rounded Rectangle 10"/>
              <p:cNvSpPr/>
              <p:nvPr/>
            </p:nvSpPr>
            <p:spPr>
              <a:xfrm>
                <a:off x="1164116" y="1806766"/>
                <a:ext cx="1994053" cy="121185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solidFill>
                      <a:schemeClr val="tx1"/>
                    </a:solidFill>
                  </a:rPr>
                  <a:t>Push Buttons</a:t>
                </a:r>
                <a:endParaRPr lang="en-SG" sz="2400" dirty="0">
                  <a:solidFill>
                    <a:schemeClr val="tx1"/>
                  </a:solidFill>
                </a:endParaRPr>
              </a:p>
            </p:txBody>
          </p:sp>
          <p:sp>
            <p:nvSpPr>
              <p:cNvPr id="12" name="Rounded Rectangle 11"/>
              <p:cNvSpPr/>
              <p:nvPr/>
            </p:nvSpPr>
            <p:spPr>
              <a:xfrm>
                <a:off x="1164116" y="3696158"/>
                <a:ext cx="1994053" cy="121185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solidFill>
                      <a:schemeClr val="tx1"/>
                    </a:solidFill>
                  </a:rPr>
                  <a:t>Real Time Clock</a:t>
                </a:r>
                <a:endParaRPr lang="en-SG" sz="2400" dirty="0">
                  <a:solidFill>
                    <a:schemeClr val="tx1"/>
                  </a:solidFill>
                </a:endParaRPr>
              </a:p>
            </p:txBody>
          </p:sp>
        </p:grpSp>
        <p:grpSp>
          <p:nvGrpSpPr>
            <p:cNvPr id="15" name="Group 14"/>
            <p:cNvGrpSpPr/>
            <p:nvPr/>
          </p:nvGrpSpPr>
          <p:grpSpPr>
            <a:xfrm>
              <a:off x="4392057" y="242369"/>
              <a:ext cx="3227942" cy="6301649"/>
              <a:chOff x="547171" y="264403"/>
              <a:chExt cx="3227942" cy="6301649"/>
            </a:xfrm>
          </p:grpSpPr>
          <p:grpSp>
            <p:nvGrpSpPr>
              <p:cNvPr id="16" name="Group 15"/>
              <p:cNvGrpSpPr/>
              <p:nvPr/>
            </p:nvGrpSpPr>
            <p:grpSpPr>
              <a:xfrm>
                <a:off x="547171" y="264403"/>
                <a:ext cx="3227942" cy="6301649"/>
                <a:chOff x="2155634" y="1299990"/>
                <a:chExt cx="3227942" cy="5277080"/>
              </a:xfrm>
            </p:grpSpPr>
            <p:sp>
              <p:nvSpPr>
                <p:cNvPr id="19" name="Rounded Rectangle 18"/>
                <p:cNvSpPr/>
                <p:nvPr/>
              </p:nvSpPr>
              <p:spPr>
                <a:xfrm>
                  <a:off x="2155634" y="1299990"/>
                  <a:ext cx="3227942" cy="5277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p:cNvSpPr txBox="1"/>
                <p:nvPr/>
              </p:nvSpPr>
              <p:spPr>
                <a:xfrm>
                  <a:off x="2822152" y="1347527"/>
                  <a:ext cx="1894903" cy="489698"/>
                </a:xfrm>
                <a:prstGeom prst="rect">
                  <a:avLst/>
                </a:prstGeom>
                <a:noFill/>
              </p:spPr>
              <p:txBody>
                <a:bodyPr wrap="square" rtlCol="0">
                  <a:spAutoFit/>
                </a:bodyPr>
                <a:lstStyle/>
                <a:p>
                  <a:r>
                    <a:rPr lang="en-SG" sz="3200" b="1" dirty="0" smtClean="0"/>
                    <a:t>Processor</a:t>
                  </a:r>
                  <a:endParaRPr lang="en-SG" sz="3200" b="1" dirty="0"/>
                </a:p>
              </p:txBody>
            </p:sp>
          </p:grpSp>
          <p:sp>
            <p:nvSpPr>
              <p:cNvPr id="18" name="Rounded Rectangle 17"/>
              <p:cNvSpPr/>
              <p:nvPr/>
            </p:nvSpPr>
            <p:spPr>
              <a:xfrm>
                <a:off x="1164116" y="2803790"/>
                <a:ext cx="1994053" cy="121185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solidFill>
                      <a:schemeClr val="tx1"/>
                    </a:solidFill>
                  </a:rPr>
                  <a:t>Arduino Uno</a:t>
                </a:r>
                <a:endParaRPr lang="en-SG" sz="2400" dirty="0">
                  <a:solidFill>
                    <a:schemeClr val="tx1"/>
                  </a:solidFill>
                </a:endParaRPr>
              </a:p>
            </p:txBody>
          </p:sp>
        </p:grpSp>
        <p:grpSp>
          <p:nvGrpSpPr>
            <p:cNvPr id="21" name="Group 20"/>
            <p:cNvGrpSpPr/>
            <p:nvPr/>
          </p:nvGrpSpPr>
          <p:grpSpPr>
            <a:xfrm>
              <a:off x="8236943" y="242368"/>
              <a:ext cx="3227942" cy="6301649"/>
              <a:chOff x="547171" y="264403"/>
              <a:chExt cx="3227942" cy="6301649"/>
            </a:xfrm>
          </p:grpSpPr>
          <p:grpSp>
            <p:nvGrpSpPr>
              <p:cNvPr id="22" name="Group 21"/>
              <p:cNvGrpSpPr/>
              <p:nvPr/>
            </p:nvGrpSpPr>
            <p:grpSpPr>
              <a:xfrm>
                <a:off x="547171" y="264403"/>
                <a:ext cx="3227942" cy="6301649"/>
                <a:chOff x="2155634" y="1299990"/>
                <a:chExt cx="3227942" cy="5277080"/>
              </a:xfrm>
            </p:grpSpPr>
            <p:sp>
              <p:nvSpPr>
                <p:cNvPr id="25" name="Rounded Rectangle 24"/>
                <p:cNvSpPr/>
                <p:nvPr/>
              </p:nvSpPr>
              <p:spPr>
                <a:xfrm>
                  <a:off x="2155634" y="1299990"/>
                  <a:ext cx="3227942" cy="5277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p:cNvSpPr txBox="1"/>
                <p:nvPr/>
              </p:nvSpPr>
              <p:spPr>
                <a:xfrm>
                  <a:off x="2976390" y="1347527"/>
                  <a:ext cx="1586428" cy="489698"/>
                </a:xfrm>
                <a:prstGeom prst="rect">
                  <a:avLst/>
                </a:prstGeom>
                <a:noFill/>
              </p:spPr>
              <p:txBody>
                <a:bodyPr wrap="square" rtlCol="0">
                  <a:spAutoFit/>
                </a:bodyPr>
                <a:lstStyle/>
                <a:p>
                  <a:r>
                    <a:rPr lang="en-SG" sz="3200" b="1" dirty="0" smtClean="0"/>
                    <a:t>Outputs</a:t>
                  </a:r>
                  <a:endParaRPr lang="en-SG" sz="3200" b="1" dirty="0"/>
                </a:p>
              </p:txBody>
            </p:sp>
          </p:grpSp>
          <p:sp>
            <p:nvSpPr>
              <p:cNvPr id="23" name="Rounded Rectangle 22"/>
              <p:cNvSpPr/>
              <p:nvPr/>
            </p:nvSpPr>
            <p:spPr>
              <a:xfrm>
                <a:off x="1164114" y="2803790"/>
                <a:ext cx="1994053" cy="121185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solidFill>
                      <a:schemeClr val="tx1"/>
                    </a:solidFill>
                  </a:rPr>
                  <a:t>Addressable LED array</a:t>
                </a:r>
                <a:endParaRPr lang="en-SG" sz="2400" dirty="0">
                  <a:solidFill>
                    <a:schemeClr val="tx1"/>
                  </a:solidFill>
                </a:endParaRPr>
              </a:p>
            </p:txBody>
          </p:sp>
        </p:grpSp>
      </p:grpSp>
      <p:cxnSp>
        <p:nvCxnSpPr>
          <p:cNvPr id="29" name="Straight Arrow Connector 28"/>
          <p:cNvCxnSpPr>
            <a:stCxn id="11" idx="3"/>
            <a:endCxn id="18" idx="1"/>
          </p:cNvCxnSpPr>
          <p:nvPr/>
        </p:nvCxnSpPr>
        <p:spPr>
          <a:xfrm>
            <a:off x="3248141" y="2390660"/>
            <a:ext cx="1850833" cy="997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3"/>
            <a:endCxn id="18" idx="1"/>
          </p:cNvCxnSpPr>
          <p:nvPr/>
        </p:nvCxnSpPr>
        <p:spPr>
          <a:xfrm flipV="1">
            <a:off x="3248141" y="3387684"/>
            <a:ext cx="1850833" cy="8923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3" idx="1"/>
          </p:cNvCxnSpPr>
          <p:nvPr/>
        </p:nvCxnSpPr>
        <p:spPr>
          <a:xfrm>
            <a:off x="7043450" y="3387682"/>
            <a:ext cx="190040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994690"/>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4216832"/>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79111566"/>
              </p:ext>
            </p:extLst>
          </p:nvPr>
        </p:nvGraphicFramePr>
        <p:xfrm>
          <a:off x="527956" y="272246"/>
          <a:ext cx="5663526" cy="6062452"/>
        </p:xfrm>
        <a:graphic>
          <a:graphicData uri="http://schemas.openxmlformats.org/drawingml/2006/table">
            <a:tbl>
              <a:tblPr firstRow="1" firstCol="1" bandRow="1">
                <a:tableStyleId>{5C22544A-7EE6-4342-B048-85BDC9FD1C3A}</a:tableStyleId>
              </a:tblPr>
              <a:tblGrid>
                <a:gridCol w="514866"/>
                <a:gridCol w="514866"/>
                <a:gridCol w="514866"/>
                <a:gridCol w="514866"/>
                <a:gridCol w="514866"/>
                <a:gridCol w="514866"/>
                <a:gridCol w="514866"/>
                <a:gridCol w="514866"/>
                <a:gridCol w="514866"/>
                <a:gridCol w="514866"/>
                <a:gridCol w="514866"/>
              </a:tblGrid>
              <a:tr h="551132">
                <a:tc>
                  <a:txBody>
                    <a:bodyPr/>
                    <a:lstStyle/>
                    <a:p>
                      <a:pPr algn="r">
                        <a:lnSpc>
                          <a:spcPct val="107000"/>
                        </a:lnSpc>
                        <a:spcAft>
                          <a:spcPts val="0"/>
                        </a:spcAft>
                      </a:pPr>
                      <a:r>
                        <a:rPr lang="en-SG" sz="700" dirty="0">
                          <a:ln>
                            <a:noFill/>
                          </a:ln>
                          <a:solidFill>
                            <a:schemeClr val="tx1"/>
                          </a:solidFill>
                          <a:effectLst/>
                        </a:rPr>
                        <a:t>120</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119</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lnSpc>
                          <a:spcPct val="107000"/>
                        </a:lnSpc>
                        <a:spcAft>
                          <a:spcPts val="0"/>
                        </a:spcAft>
                      </a:pPr>
                      <a:r>
                        <a:rPr lang="en-SG" sz="700">
                          <a:ln>
                            <a:noFill/>
                          </a:ln>
                          <a:solidFill>
                            <a:schemeClr val="tx1"/>
                          </a:solidFill>
                          <a:effectLst/>
                        </a:rPr>
                        <a:t>118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99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101</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98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95</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77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82</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76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55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54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45</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44</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33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43</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32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22</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11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21</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10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0</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853625969"/>
              </p:ext>
            </p:extLst>
          </p:nvPr>
        </p:nvGraphicFramePr>
        <p:xfrm>
          <a:off x="6455884" y="2051412"/>
          <a:ext cx="5559877" cy="1969744"/>
        </p:xfrm>
        <a:graphic>
          <a:graphicData uri="http://schemas.openxmlformats.org/drawingml/2006/table">
            <a:tbl>
              <a:tblPr firstRow="1" firstCol="1" bandRow="1">
                <a:tableStyleId>{5C22544A-7EE6-4342-B048-85BDC9FD1C3A}</a:tableStyleId>
              </a:tblPr>
              <a:tblGrid>
                <a:gridCol w="876308"/>
                <a:gridCol w="942244"/>
                <a:gridCol w="942244"/>
                <a:gridCol w="942244"/>
                <a:gridCol w="984251"/>
                <a:gridCol w="872586"/>
              </a:tblGrid>
              <a:tr h="281392">
                <a:tc gridSpan="6">
                  <a:txBody>
                    <a:bodyPr/>
                    <a:lstStyle/>
                    <a:p>
                      <a:pPr algn="ctr">
                        <a:lnSpc>
                          <a:spcPct val="107000"/>
                        </a:lnSpc>
                        <a:spcAft>
                          <a:spcPts val="0"/>
                        </a:spcAft>
                      </a:pPr>
                      <a:r>
                        <a:rPr lang="en-SG" sz="1400" b="0" u="sng" dirty="0">
                          <a:solidFill>
                            <a:schemeClr val="tx1"/>
                          </a:solidFill>
                          <a:effectLst/>
                        </a:rPr>
                        <a:t>Words</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r>
              <a:tr h="281392">
                <a:tc>
                  <a:txBody>
                    <a:bodyPr/>
                    <a:lstStyle/>
                    <a:p>
                      <a:pPr>
                        <a:lnSpc>
                          <a:spcPct val="107000"/>
                        </a:lnSpc>
                        <a:spcAft>
                          <a:spcPts val="0"/>
                        </a:spcAft>
                      </a:pPr>
                      <a:r>
                        <a:rPr lang="en-SG" sz="1400" b="0" u="sng">
                          <a:solidFill>
                            <a:schemeClr val="tx1"/>
                          </a:solidFill>
                          <a:effectLst/>
                        </a:rPr>
                        <a:t>2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dirty="0">
                          <a:solidFill>
                            <a:schemeClr val="tx1"/>
                          </a:solidFill>
                          <a:effectLst/>
                        </a:rPr>
                        <a:t>3 Letters</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a:solidFill>
                            <a:schemeClr val="tx1"/>
                          </a:solidFill>
                          <a:effectLst/>
                        </a:rPr>
                        <a:t>4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a:solidFill>
                            <a:schemeClr val="tx1"/>
                          </a:solidFill>
                          <a:effectLst/>
                        </a:rPr>
                        <a:t>5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a:solidFill>
                            <a:schemeClr val="tx1"/>
                          </a:solidFill>
                          <a:effectLst/>
                        </a:rPr>
                        <a:t>6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a:solidFill>
                            <a:schemeClr val="tx1"/>
                          </a:solidFill>
                          <a:effectLst/>
                        </a:rPr>
                        <a:t>7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IT</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ONE</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FOUR</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THREE</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ELEVEN</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QUARTER</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IS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TWO</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FIVE x 2</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SEVEN</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TWELVE</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MINUTES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AM</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SIX</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NINE</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EIGHT</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O’CLOCK</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 </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PM</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TEN x 2</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HALF</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 </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TWENTY</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 </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TO</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 </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PAST</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 </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 </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 </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680747436"/>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35" t="5115" r="8137" b="727"/>
          <a:stretch/>
        </p:blipFill>
        <p:spPr>
          <a:xfrm>
            <a:off x="0" y="0"/>
            <a:ext cx="12283806" cy="71394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303" y="2049139"/>
            <a:ext cx="2616505" cy="2616505"/>
          </a:xfrm>
          <a:prstGeom prst="rect">
            <a:avLst/>
          </a:prstGeom>
          <a:ln>
            <a:solidFill>
              <a:schemeClr val="tx1"/>
            </a:solidFill>
          </a:ln>
        </p:spPr>
      </p:pic>
    </p:spTree>
    <p:extLst>
      <p:ext uri="{BB962C8B-B14F-4D97-AF65-F5344CB8AC3E}">
        <p14:creationId xmlns:p14="http://schemas.microsoft.com/office/powerpoint/2010/main" val="1209660726"/>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861"/>
          <a:stretch/>
        </p:blipFill>
        <p:spPr>
          <a:xfrm>
            <a:off x="1" y="-408867"/>
            <a:ext cx="12191999" cy="7443137"/>
          </a:xfrm>
          <a:prstGeom prst="rect">
            <a:avLst/>
          </a:prstGeom>
        </p:spPr>
      </p:pic>
    </p:spTree>
    <p:extLst>
      <p:ext uri="{BB962C8B-B14F-4D97-AF65-F5344CB8AC3E}">
        <p14:creationId xmlns:p14="http://schemas.microsoft.com/office/powerpoint/2010/main" val="3325746073"/>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362" t="142" r="-11362" b="-142"/>
          <a:stretch/>
        </p:blipFill>
        <p:spPr>
          <a:xfrm>
            <a:off x="-2192355" y="-931750"/>
            <a:ext cx="16569368" cy="932027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4665" t="42340" r="43234" b="25996"/>
          <a:stretch/>
        </p:blipFill>
        <p:spPr>
          <a:xfrm>
            <a:off x="7425369" y="4274544"/>
            <a:ext cx="3415230" cy="1894901"/>
          </a:xfrm>
          <a:prstGeom prst="rect">
            <a:avLst/>
          </a:prstGeom>
          <a:ln>
            <a:solidFill>
              <a:schemeClr val="tx1"/>
            </a:solidFill>
          </a:ln>
        </p:spPr>
      </p:pic>
    </p:spTree>
    <p:extLst>
      <p:ext uri="{BB962C8B-B14F-4D97-AF65-F5344CB8AC3E}">
        <p14:creationId xmlns:p14="http://schemas.microsoft.com/office/powerpoint/2010/main" val="2985971756"/>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3139807" y="694063"/>
            <a:ext cx="605928" cy="400110"/>
          </a:xfrm>
          <a:prstGeom prst="rect">
            <a:avLst/>
          </a:prstGeom>
          <a:noFill/>
        </p:spPr>
        <p:txBody>
          <a:bodyPr wrap="square" rtlCol="0">
            <a:spAutoFit/>
          </a:bodyPr>
          <a:lstStyle/>
          <a:p>
            <a:r>
              <a:rPr lang="en-SG" sz="2000" b="1" dirty="0" smtClean="0">
                <a:solidFill>
                  <a:srgbClr val="FF0000"/>
                </a:solidFill>
              </a:rPr>
              <a:t>120</a:t>
            </a:r>
            <a:endParaRPr lang="en-SG" sz="2000" b="1" dirty="0">
              <a:solidFill>
                <a:srgbClr val="FF0000"/>
              </a:solidFill>
            </a:endParaRPr>
          </a:p>
        </p:txBody>
      </p:sp>
      <p:sp>
        <p:nvSpPr>
          <p:cNvPr id="4" name="TextBox 3"/>
          <p:cNvSpPr txBox="1"/>
          <p:nvPr/>
        </p:nvSpPr>
        <p:spPr>
          <a:xfrm>
            <a:off x="8095561" y="5528631"/>
            <a:ext cx="605928" cy="400110"/>
          </a:xfrm>
          <a:prstGeom prst="rect">
            <a:avLst/>
          </a:prstGeom>
          <a:noFill/>
        </p:spPr>
        <p:txBody>
          <a:bodyPr wrap="square" rtlCol="0">
            <a:spAutoFit/>
          </a:bodyPr>
          <a:lstStyle/>
          <a:p>
            <a:r>
              <a:rPr lang="en-SG" sz="2000" b="1" dirty="0" smtClean="0">
                <a:solidFill>
                  <a:srgbClr val="FF0000"/>
                </a:solidFill>
              </a:rPr>
              <a:t>0</a:t>
            </a:r>
            <a:endParaRPr lang="en-SG" sz="2000" b="1" dirty="0">
              <a:solidFill>
                <a:srgbClr val="FF0000"/>
              </a:solidFill>
            </a:endParaRPr>
          </a:p>
        </p:txBody>
      </p:sp>
    </p:spTree>
    <p:extLst>
      <p:ext uri="{BB962C8B-B14F-4D97-AF65-F5344CB8AC3E}">
        <p14:creationId xmlns:p14="http://schemas.microsoft.com/office/powerpoint/2010/main" val="572418544"/>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TotalTime>
  <Words>1221</Words>
  <Application>Microsoft Office PowerPoint</Application>
  <PresentationFormat>Widescreen</PresentationFormat>
  <Paragraphs>210</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 Li Hoo</dc:creator>
  <cp:lastModifiedBy>Jian Li Hoo</cp:lastModifiedBy>
  <cp:revision>40</cp:revision>
  <dcterms:created xsi:type="dcterms:W3CDTF">2015-03-29T07:04:52Z</dcterms:created>
  <dcterms:modified xsi:type="dcterms:W3CDTF">2015-04-01T07:45:25Z</dcterms:modified>
</cp:coreProperties>
</file>